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71" r:id="rId7"/>
    <p:sldId id="260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6" r:id="rId18"/>
    <p:sldId id="27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49C"/>
    <a:srgbClr val="FFD966"/>
    <a:srgbClr val="E577C0"/>
    <a:srgbClr val="FFCCFF"/>
    <a:srgbClr val="CCECFF"/>
    <a:srgbClr val="C198E0"/>
    <a:srgbClr val="FFFF00"/>
    <a:srgbClr val="00B0F0"/>
    <a:srgbClr val="92D05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B12782F-1ABE-1425-FB5A-DEBBECFA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298B3155-610A-FA1E-B652-78DE30321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EA079BD-22CF-1A30-BE3C-DD61185B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FC5AD78-04FB-9D6A-DB04-645C2511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D53DAB5-440B-A290-2BE5-74F31CE1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801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AAD2AD-C6D7-ECE4-9068-F6AF78D30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D73A3216-7A64-227B-685C-689A240ED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922C860-E4B4-BB3C-C30C-D6C560F1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FBF0BA9A-72F3-494E-760B-1069B32B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32303A-7B31-E397-1DA9-ED0EF6B1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949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271B8124-9809-0C96-061E-7EA67B2B2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E2251312-2D80-14D2-C8BE-48CC2A22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50A3BAD-22C2-59C1-1B2F-DCC29D6D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F53FA2A-84CE-BAFE-91F9-3982578B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BB13523-601B-E55E-B41C-5E2C41C5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67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ABAA4AF-06F4-7D2E-9B46-4ACD98E5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0D7411-736E-C8A3-B769-6DFD8FF4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A4F793E-34E5-833A-01BF-0260760D8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828C0AC-9F4E-4F97-8644-6B9D2277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EDAD4FF-2B84-E737-F1B8-89FAF1DD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75B1642-E4A3-EB24-95BA-2336D062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74D7C5EB-E6DE-AD53-53C0-69D0D23EE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2F17B4F-71EB-D187-1089-DAA6CE5C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95C11C0A-8801-10E1-1CDF-1F6A33F07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9182DA0-EA69-D29A-9361-03EB77B3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46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457F1A-FFAD-40A2-AF1C-DF3C7E990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51B104-DFEB-00B2-7C46-4FB88D96C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967EB99C-D343-38EC-1636-BD72CFBA5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2099A78-DC19-B18E-1719-56BE481D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925F938-D125-1CB3-B743-F17494B7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EF1803D-472E-4628-EF6C-92A8E80C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52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187F68-8E6C-1B36-6FA8-0914893E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4AE90B93-452E-AD97-6A59-03BBED56A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4CCC6288-4C41-A4C8-8E2A-7435A501B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EE7CB2BD-6C1F-DD9B-AD50-8AF43AC93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AA1C6A8E-0A6B-E224-7F18-FE7BFA256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B2FA18E1-E0B9-B594-0619-C1EF84551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242E52AF-7279-6F75-6E4E-1AAE296E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FAADF3DC-C4C7-B74C-EAC6-5A4457AC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874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48A56B6-0F7B-EC6A-8D95-1CFD351A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97199BC3-2153-84E4-3B9C-D40F1EC2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2F311890-B4BE-1225-6E4C-AE11723C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E4CB2025-FDF8-845D-C893-70281663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23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E07464F6-43F4-9095-E7F3-5DF82A93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BC774374-2705-1CC6-512B-D1885D69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C2CB894F-9777-A24D-B331-2C0DFF28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60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340518-C173-8AC6-350B-500E4FC2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D5600A9-438D-9E70-BDC4-6EDB03B6D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ACA9183C-E545-237E-D02C-0D7B3DB48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EDE2D373-7E45-6E42-E03A-4BF167FF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FB95837-A184-AB11-3485-6E70620D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20A5197-8A62-A587-C752-176405CD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550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961A275-69A3-3E58-A5EA-486D281EC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25A5BFC8-5EC8-FE26-B3EB-7D09F649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D36284F4-E615-0751-0B0B-FF153ADE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8A2E68D-DDD0-8A4B-67E9-821F6924B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8A208291-D3B9-2F3F-213E-A2EF088D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5FDA48C-705C-5C92-2C32-3E15FEE6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32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="" xmlns:a16="http://schemas.microsoft.com/office/drawing/2014/main" id="{A6D017C7-71F7-9584-2CBE-F66502B2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F11B6E68-F34F-B125-698B-EC253124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9FBB42E-C104-8500-0D28-856ACB119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B3412-A615-4020-AE8B-F00ECFEC5880}" type="datetimeFigureOut">
              <a:rPr lang="zh-TW" altLang="en-US" smtClean="0"/>
              <a:t>2022/6/6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82B3C57-EBE1-51DF-D6CE-40F4298F2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11485E8-3037-4358-964D-252E3545A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AE852-E946-4757-A18D-32A60F3DBD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6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="" xmlns:a16="http://schemas.microsoft.com/office/drawing/2014/main" id="{F365AC6B-5202-8DE4-07A6-8FA0CFB78C07}"/>
              </a:ext>
            </a:extLst>
          </p:cNvPr>
          <p:cNvSpPr/>
          <p:nvPr/>
        </p:nvSpPr>
        <p:spPr>
          <a:xfrm>
            <a:off x="1631576" y="2810435"/>
            <a:ext cx="8928847" cy="309282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9971CCF-0FA8-A66C-600F-A09DC03FB3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t="19102" r="11065" b="18212"/>
          <a:stretch/>
        </p:blipFill>
        <p:spPr>
          <a:xfrm>
            <a:off x="6798702" y="1327730"/>
            <a:ext cx="1250529" cy="125053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9EDFD62A-4496-2DBC-1B1F-AC401435F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368" y="1081533"/>
            <a:ext cx="1329261" cy="15918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75AC5F81-C23E-7790-5C95-71064F0C54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7" y="1099621"/>
            <a:ext cx="1299052" cy="15556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FF505195-A926-C838-B130-2246EB9B99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94" y="1327731"/>
            <a:ext cx="1250529" cy="125052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5BF48D06-2F66-8572-E816-B9EC56F5A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70" y="1081533"/>
            <a:ext cx="1329261" cy="159187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3BC756D6-EFA8-8FBC-7CB4-706861928D4B}"/>
              </a:ext>
            </a:extLst>
          </p:cNvPr>
          <p:cNvSpPr txBox="1"/>
          <p:nvPr/>
        </p:nvSpPr>
        <p:spPr>
          <a:xfrm>
            <a:off x="4026772" y="620428"/>
            <a:ext cx="4488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3">
                    <a:lumMod val="75000"/>
                  </a:schemeClr>
                </a:solidFill>
              </a:rPr>
              <a:t>創新應用全端網站開發工程師就業養成班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E6C43DFF-E73E-3169-2C23-0068E48E31E3}"/>
              </a:ext>
            </a:extLst>
          </p:cNvPr>
          <p:cNvSpPr txBox="1"/>
          <p:nvPr/>
        </p:nvSpPr>
        <p:spPr>
          <a:xfrm>
            <a:off x="4774894" y="2988408"/>
            <a:ext cx="2649072" cy="461665"/>
          </a:xfrm>
          <a:prstGeom prst="rect">
            <a:avLst/>
          </a:prstGeom>
          <a:solidFill>
            <a:srgbClr val="C198E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期中專題報告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4BFD7B5E-8AA0-8778-4DDD-DD9C04CCC843}"/>
              </a:ext>
            </a:extLst>
          </p:cNvPr>
          <p:cNvSpPr txBox="1"/>
          <p:nvPr/>
        </p:nvSpPr>
        <p:spPr>
          <a:xfrm>
            <a:off x="3233676" y="3712263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u="sng" dirty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網頁設計－甜點工作室官網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5B6563EA-71C5-BA1A-A324-5AB1FEF668C8}"/>
              </a:ext>
            </a:extLst>
          </p:cNvPr>
          <p:cNvSpPr txBox="1"/>
          <p:nvPr/>
        </p:nvSpPr>
        <p:spPr>
          <a:xfrm>
            <a:off x="2614966" y="44940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報告人：林宜芬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46EA09CA-21E0-0039-99C3-86A55968F814}"/>
              </a:ext>
            </a:extLst>
          </p:cNvPr>
          <p:cNvSpPr txBox="1"/>
          <p:nvPr/>
        </p:nvSpPr>
        <p:spPr>
          <a:xfrm>
            <a:off x="5937458" y="4494079"/>
            <a:ext cx="3881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指導老師：錢達智　老師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許雅婷　老師　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38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2665574" y="572214"/>
            <a:ext cx="6860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CSS-Parallax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（視差滾動）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0604_210007">
            <a:hlinkClick r:id="" action="ppaction://media"/>
            <a:extLst>
              <a:ext uri="{FF2B5EF4-FFF2-40B4-BE49-F238E27FC236}">
                <a16:creationId xmlns="" xmlns:a16="http://schemas.microsoft.com/office/drawing/2014/main" id="{715867BB-AFBE-1C65-F338-0C60EC0F5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3921366" y="572214"/>
            <a:ext cx="4487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JQ-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菜單分類顯示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220604_210023">
            <a:hlinkClick r:id="" action="ppaction://media"/>
            <a:extLst>
              <a:ext uri="{FF2B5EF4-FFF2-40B4-BE49-F238E27FC236}">
                <a16:creationId xmlns="" xmlns:a16="http://schemas.microsoft.com/office/drawing/2014/main" id="{A4229F18-394D-17FB-2CFA-6F04598BCF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9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3484548" y="572214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CSS+JQ-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展開式內容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0604_210047">
            <a:hlinkClick r:id="" action="ppaction://media"/>
            <a:extLst>
              <a:ext uri="{FF2B5EF4-FFF2-40B4-BE49-F238E27FC236}">
                <a16:creationId xmlns="" xmlns:a16="http://schemas.microsoft.com/office/drawing/2014/main" id="{39190E7C-C6D2-D179-72B3-0351C9D8F5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3921366" y="572214"/>
            <a:ext cx="4487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JQ-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仿分頁的內文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220604_210121">
            <a:hlinkClick r:id="" action="ppaction://media"/>
            <a:extLst>
              <a:ext uri="{FF2B5EF4-FFF2-40B4-BE49-F238E27FC236}">
                <a16:creationId xmlns="" xmlns:a16="http://schemas.microsoft.com/office/drawing/2014/main" id="{D0E11BB5-D245-BD1C-4FA6-0811743A499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52"/>
                </p14:media>
              </p:ext>
            </p:extLst>
          </p:nvPr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3624811" y="538707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遇到的難題</a:t>
            </a:r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響應式</a:t>
            </a:r>
            <a:endParaRPr lang="zh-TW" altLang="en-US" sz="4400" dirty="0">
              <a:ln>
                <a:solidFill>
                  <a:srgbClr val="E577C0"/>
                </a:solidFill>
              </a:ln>
              <a:solidFill>
                <a:srgbClr val="77349C"/>
              </a:solidFill>
              <a:effectLst>
                <a:glow rad="63500">
                  <a:schemeClr val="accent5">
                    <a:lumMod val="20000"/>
                    <a:lumOff val="80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W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5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1230" y="1399323"/>
            <a:ext cx="6589541" cy="49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1932040" y="538707"/>
            <a:ext cx="8327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遇到的難題</a:t>
            </a:r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購物車內容未被</a:t>
            </a:r>
            <a:r>
              <a:rPr lang="zh-TW" altLang="en-US" sz="4400" dirty="0" smtClean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</a:t>
            </a:r>
            <a:endParaRPr lang="zh-TW" altLang="en-US" sz="4400" dirty="0">
              <a:solidFill>
                <a:srgbClr val="77349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leardat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1627" y="1400400"/>
            <a:ext cx="6588747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1649911" y="538707"/>
            <a:ext cx="8892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遇到的難題</a:t>
            </a:r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意見表無法鎖定置中</a:t>
            </a:r>
            <a:r>
              <a:rPr lang="zh-TW" altLang="en-US" sz="4400" dirty="0" smtClean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4400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ialogC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1627" y="1400400"/>
            <a:ext cx="6588747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1367783" y="538707"/>
            <a:ext cx="94564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遇到的難題</a:t>
            </a:r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solidFill>
                  <a:srgbClr val="77349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意見表送出後未自動重整</a:t>
            </a:r>
            <a:endParaRPr lang="zh-TW" altLang="en-US" sz="4400" dirty="0">
              <a:ln>
                <a:solidFill>
                  <a:srgbClr val="E577C0"/>
                </a:solidFill>
              </a:ln>
              <a:solidFill>
                <a:srgbClr val="77349C"/>
              </a:solidFill>
              <a:effectLst>
                <a:glow rad="63500">
                  <a:schemeClr val="accent5">
                    <a:lumMod val="20000"/>
                    <a:lumOff val="80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007928" y="1875411"/>
            <a:ext cx="274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2" name="diologSubm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1627" y="1400400"/>
            <a:ext cx="6588747" cy="49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1BE66BD-EC8B-728C-97E4-7D1B76B971CD}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rect">
            <a:avLst/>
          </a:prstGeom>
          <a:blipFill dpi="0" rotWithShape="1">
            <a:blip r:embed="rId2">
              <a:alphaModFix amt="3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="" xmlns:a16="http://schemas.microsoft.com/office/drawing/2014/main" id="{A7BF440B-59D2-3006-BA34-7A8C1E2396DE}"/>
              </a:ext>
            </a:extLst>
          </p:cNvPr>
          <p:cNvSpPr txBox="1"/>
          <p:nvPr/>
        </p:nvSpPr>
        <p:spPr>
          <a:xfrm>
            <a:off x="2339788" y="2828836"/>
            <a:ext cx="751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>
                <a:solidFill>
                  <a:srgbClr val="7734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～感謝您的聆聽～</a:t>
            </a:r>
          </a:p>
        </p:txBody>
      </p:sp>
    </p:spTree>
    <p:extLst>
      <p:ext uri="{BB962C8B-B14F-4D97-AF65-F5344CB8AC3E}">
        <p14:creationId xmlns:p14="http://schemas.microsoft.com/office/powerpoint/2010/main" val="169488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5133161" y="3414390"/>
            <a:ext cx="1967467" cy="1484352"/>
            <a:chOff x="5133161" y="3414390"/>
            <a:chExt cx="1967467" cy="1484352"/>
          </a:xfrm>
        </p:grpSpPr>
        <p:cxnSp>
          <p:nvCxnSpPr>
            <p:cNvPr id="70" name="直線接點 69"/>
            <p:cNvCxnSpPr>
              <a:stCxn id="16" idx="4"/>
            </p:cNvCxnSpPr>
            <p:nvPr/>
          </p:nvCxnSpPr>
          <p:spPr>
            <a:xfrm>
              <a:off x="6096000" y="3414390"/>
              <a:ext cx="9143" cy="316362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6838384" y="4608908"/>
              <a:ext cx="262244" cy="255925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H="1">
              <a:off x="5133161" y="4608908"/>
              <a:ext cx="306249" cy="250633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雲朵形 78"/>
            <p:cNvSpPr/>
            <p:nvPr/>
          </p:nvSpPr>
          <p:spPr>
            <a:xfrm>
              <a:off x="5254681" y="3603354"/>
              <a:ext cx="1836345" cy="1295388"/>
            </a:xfrm>
            <a:prstGeom prst="cloud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5440538" y="3930076"/>
              <a:ext cx="1452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accent2">
                      <a:lumMod val="75000"/>
                    </a:schemeClr>
                  </a:solidFill>
                </a:rPr>
                <a:t>HsiehHsieh</a:t>
              </a:r>
              <a:r>
                <a:rPr lang="en-US" altLang="zh-TW" dirty="0" smtClean="0">
                  <a:solidFill>
                    <a:schemeClr val="accent2">
                      <a:lumMod val="75000"/>
                    </a:schemeClr>
                  </a:solidFill>
                </a:rPr>
                <a:t> Brownie</a:t>
              </a:r>
              <a:endParaRPr lang="zh-TW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06A25399-550B-ADB5-0692-7967F874614C}"/>
              </a:ext>
            </a:extLst>
          </p:cNvPr>
          <p:cNvSpPr txBox="1"/>
          <p:nvPr/>
        </p:nvSpPr>
        <p:spPr>
          <a:xfrm>
            <a:off x="5439410" y="53870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altLang="en-US" sz="4400" dirty="0">
              <a:ln>
                <a:solidFill>
                  <a:srgbClr val="E577C0"/>
                </a:solidFill>
              </a:ln>
              <a:solidFill>
                <a:srgbClr val="77349C"/>
              </a:solidFill>
              <a:effectLst>
                <a:glow rad="63500">
                  <a:schemeClr val="accent5">
                    <a:lumMod val="20000"/>
                    <a:lumOff val="80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="" xmlns:a16="http://schemas.microsoft.com/office/drawing/2014/main" id="{4C120DD6-83A5-80A2-5CCE-ADA8CE278ACE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5088000" y="1399323"/>
            <a:ext cx="2016000" cy="2015067"/>
            <a:chOff x="5088000" y="1525058"/>
            <a:chExt cx="2016000" cy="2015067"/>
          </a:xfrm>
        </p:grpSpPr>
        <p:sp>
          <p:nvSpPr>
            <p:cNvPr id="16" name="橢圓 15"/>
            <p:cNvSpPr/>
            <p:nvPr/>
          </p:nvSpPr>
          <p:spPr>
            <a:xfrm>
              <a:off x="5088000" y="1525058"/>
              <a:ext cx="2016000" cy="2015067"/>
            </a:xfrm>
            <a:prstGeom prst="ellipse">
              <a:avLst/>
            </a:prstGeom>
            <a:solidFill>
              <a:srgbClr val="FFCCFF"/>
            </a:solidFill>
            <a:ln>
              <a:solidFill>
                <a:srgbClr val="E57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10187" y="1932426"/>
              <a:ext cx="15716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 smtClean="0">
                  <a:solidFill>
                    <a:srgbClr val="E577C0"/>
                  </a:solidFill>
                </a:rPr>
                <a:t>無名</a:t>
              </a:r>
              <a:endParaRPr lang="en-US" altLang="zh-TW" sz="3600" dirty="0" smtClean="0">
                <a:solidFill>
                  <a:srgbClr val="E577C0"/>
                </a:solidFill>
              </a:endParaRPr>
            </a:p>
            <a:p>
              <a:pPr algn="ctr"/>
              <a:r>
                <a:rPr lang="zh-TW" altLang="en-US" sz="3600" dirty="0" smtClean="0">
                  <a:solidFill>
                    <a:srgbClr val="E577C0"/>
                  </a:solidFill>
                </a:rPr>
                <a:t>小站</a:t>
              </a:r>
              <a:endParaRPr lang="zh-TW" altLang="en-US" sz="3600" dirty="0">
                <a:solidFill>
                  <a:srgbClr val="E577C0"/>
                </a:solidFill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949252" y="4366937"/>
            <a:ext cx="2016000" cy="2015067"/>
            <a:chOff x="7104000" y="4220633"/>
            <a:chExt cx="2016000" cy="2015067"/>
          </a:xfrm>
        </p:grpSpPr>
        <p:sp>
          <p:nvSpPr>
            <p:cNvPr id="17" name="橢圓 16"/>
            <p:cNvSpPr/>
            <p:nvPr/>
          </p:nvSpPr>
          <p:spPr>
            <a:xfrm>
              <a:off x="7104000" y="4220633"/>
              <a:ext cx="2016000" cy="2015067"/>
            </a:xfrm>
            <a:prstGeom prst="ellipse">
              <a:avLst/>
            </a:prstGeom>
            <a:solidFill>
              <a:srgbClr val="C198E0"/>
            </a:solidFill>
            <a:ln>
              <a:solidFill>
                <a:srgbClr val="773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326187" y="4879837"/>
              <a:ext cx="1571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77349C"/>
                  </a:solidFill>
                </a:rPr>
                <a:t>IG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080000" y="2134502"/>
            <a:ext cx="1008000" cy="526947"/>
            <a:chOff x="4080000" y="2260237"/>
            <a:chExt cx="1008000" cy="526947"/>
          </a:xfrm>
        </p:grpSpPr>
        <p:grpSp>
          <p:nvGrpSpPr>
            <p:cNvPr id="7" name="群組 6"/>
            <p:cNvGrpSpPr/>
            <p:nvPr/>
          </p:nvGrpSpPr>
          <p:grpSpPr>
            <a:xfrm>
              <a:off x="4080000" y="2260237"/>
              <a:ext cx="856161" cy="526947"/>
              <a:chOff x="4080000" y="2260237"/>
              <a:chExt cx="856161" cy="526947"/>
            </a:xfrm>
          </p:grpSpPr>
          <p:sp>
            <p:nvSpPr>
              <p:cNvPr id="2" name="流程圖: 替代處理程序 1"/>
              <p:cNvSpPr/>
              <p:nvPr/>
            </p:nvSpPr>
            <p:spPr>
              <a:xfrm>
                <a:off x="4080000" y="2260237"/>
                <a:ext cx="745067" cy="526947"/>
              </a:xfrm>
              <a:prstGeom prst="flowChartAlternateProcess">
                <a:avLst/>
              </a:prstGeom>
              <a:noFill/>
              <a:ln w="38100">
                <a:solidFill>
                  <a:srgbClr val="E57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4189039" y="2260237"/>
                <a:ext cx="747122" cy="4616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err="1" smtClean="0">
                    <a:solidFill>
                      <a:srgbClr val="E577C0"/>
                    </a:solidFill>
                  </a:rPr>
                  <a:t>css</a:t>
                </a:r>
                <a:endParaRPr lang="zh-TW" altLang="en-US" sz="2400" dirty="0">
                  <a:solidFill>
                    <a:srgbClr val="E577C0"/>
                  </a:solidFill>
                </a:endParaRPr>
              </a:p>
            </p:txBody>
          </p:sp>
        </p:grpSp>
        <p:cxnSp>
          <p:nvCxnSpPr>
            <p:cNvPr id="6" name="直線接點 5"/>
            <p:cNvCxnSpPr>
              <a:stCxn id="16" idx="2"/>
            </p:cNvCxnSpPr>
            <p:nvPr/>
          </p:nvCxnSpPr>
          <p:spPr>
            <a:xfrm flipH="1" flipV="1">
              <a:off x="4825067" y="2406855"/>
              <a:ext cx="262933" cy="2"/>
            </a:xfrm>
            <a:prstGeom prst="line">
              <a:avLst/>
            </a:prstGeom>
            <a:ln w="38100">
              <a:solidFill>
                <a:srgbClr val="E577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7108647" y="2143381"/>
            <a:ext cx="1022341" cy="526947"/>
            <a:chOff x="3836514" y="2260237"/>
            <a:chExt cx="1022341" cy="526947"/>
          </a:xfrm>
        </p:grpSpPr>
        <p:grpSp>
          <p:nvGrpSpPr>
            <p:cNvPr id="31" name="群組 30"/>
            <p:cNvGrpSpPr/>
            <p:nvPr/>
          </p:nvGrpSpPr>
          <p:grpSpPr>
            <a:xfrm>
              <a:off x="4080000" y="2260237"/>
              <a:ext cx="778855" cy="526947"/>
              <a:chOff x="4080000" y="2260237"/>
              <a:chExt cx="778855" cy="526947"/>
            </a:xfrm>
          </p:grpSpPr>
          <p:sp>
            <p:nvSpPr>
              <p:cNvPr id="33" name="流程圖: 替代處理程序 32"/>
              <p:cNvSpPr/>
              <p:nvPr/>
            </p:nvSpPr>
            <p:spPr>
              <a:xfrm>
                <a:off x="4080000" y="2260237"/>
                <a:ext cx="745067" cy="526947"/>
              </a:xfrm>
              <a:prstGeom prst="flowChartAlternateProcess">
                <a:avLst/>
              </a:prstGeom>
              <a:noFill/>
              <a:ln w="38100">
                <a:solidFill>
                  <a:srgbClr val="E57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4111733" y="2354433"/>
                <a:ext cx="747122" cy="338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rgbClr val="E577C0"/>
                    </a:solidFill>
                  </a:rPr>
                  <a:t>HTML</a:t>
                </a:r>
                <a:endParaRPr lang="zh-TW" altLang="en-US" sz="1600" dirty="0">
                  <a:solidFill>
                    <a:srgbClr val="E577C0"/>
                  </a:solidFill>
                </a:endParaRPr>
              </a:p>
            </p:txBody>
          </p:sp>
        </p:grpSp>
        <p:cxnSp>
          <p:nvCxnSpPr>
            <p:cNvPr id="32" name="直線接點 31"/>
            <p:cNvCxnSpPr/>
            <p:nvPr/>
          </p:nvCxnSpPr>
          <p:spPr>
            <a:xfrm flipH="1" flipV="1">
              <a:off x="3836514" y="2397974"/>
              <a:ext cx="262933" cy="2"/>
            </a:xfrm>
            <a:prstGeom prst="line">
              <a:avLst/>
            </a:prstGeom>
            <a:ln w="38100">
              <a:solidFill>
                <a:srgbClr val="E577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/>
          <p:cNvSpPr txBox="1"/>
          <p:nvPr/>
        </p:nvSpPr>
        <p:spPr>
          <a:xfrm>
            <a:off x="9163765" y="4378076"/>
            <a:ext cx="747122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endParaRPr lang="zh-TW" altLang="en-US" sz="2400" dirty="0">
              <a:solidFill>
                <a:srgbClr val="E577C0"/>
              </a:solidFill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8836566" y="4349080"/>
            <a:ext cx="997462" cy="1889027"/>
            <a:chOff x="9010302" y="4349080"/>
            <a:chExt cx="997462" cy="1889027"/>
          </a:xfrm>
        </p:grpSpPr>
        <p:sp>
          <p:nvSpPr>
            <p:cNvPr id="38" name="流程圖: 替代處理程序 37"/>
            <p:cNvSpPr/>
            <p:nvPr/>
          </p:nvSpPr>
          <p:spPr>
            <a:xfrm>
              <a:off x="9195206" y="4349080"/>
              <a:ext cx="745067" cy="526947"/>
            </a:xfrm>
            <a:prstGeom prst="flowChartAlternateProcess">
              <a:avLst/>
            </a:prstGeom>
            <a:noFill/>
            <a:ln w="38100">
              <a:solidFill>
                <a:srgbClr val="773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/>
            <p:cNvCxnSpPr/>
            <p:nvPr/>
          </p:nvCxnSpPr>
          <p:spPr>
            <a:xfrm flipH="1">
              <a:off x="9010302" y="4719735"/>
              <a:ext cx="192215" cy="181477"/>
            </a:xfrm>
            <a:prstGeom prst="line">
              <a:avLst/>
            </a:prstGeom>
            <a:ln w="38100">
              <a:solidFill>
                <a:srgbClr val="7734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流程圖: 替代處理程序 42"/>
            <p:cNvSpPr/>
            <p:nvPr/>
          </p:nvSpPr>
          <p:spPr>
            <a:xfrm>
              <a:off x="9195206" y="5711160"/>
              <a:ext cx="745067" cy="526947"/>
            </a:xfrm>
            <a:prstGeom prst="flowChartAlternateProcess">
              <a:avLst/>
            </a:prstGeom>
            <a:noFill/>
            <a:ln w="38100">
              <a:solidFill>
                <a:srgbClr val="773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9127713" y="4440670"/>
              <a:ext cx="880051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77349C"/>
                  </a:solidFill>
                </a:rPr>
                <a:t>食物</a:t>
              </a:r>
              <a:endParaRPr lang="zh-TW" altLang="en-US" sz="1600" dirty="0">
                <a:solidFill>
                  <a:srgbClr val="77349C"/>
                </a:solidFill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 flipH="1" flipV="1">
              <a:off x="9035967" y="5805357"/>
              <a:ext cx="159239" cy="169279"/>
            </a:xfrm>
            <a:prstGeom prst="line">
              <a:avLst/>
            </a:prstGeom>
            <a:ln w="38100">
              <a:solidFill>
                <a:srgbClr val="7734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9242414" y="5805357"/>
              <a:ext cx="646316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rgbClr val="77349C"/>
                  </a:solidFill>
                </a:rPr>
                <a:t>甜點</a:t>
              </a: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2334875" y="4371066"/>
            <a:ext cx="995502" cy="1867041"/>
            <a:chOff x="2334875" y="4371066"/>
            <a:chExt cx="995502" cy="1867041"/>
          </a:xfrm>
        </p:grpSpPr>
        <p:cxnSp>
          <p:nvCxnSpPr>
            <p:cNvPr id="54" name="直線接點 53"/>
            <p:cNvCxnSpPr/>
            <p:nvPr/>
          </p:nvCxnSpPr>
          <p:spPr>
            <a:xfrm flipH="1">
              <a:off x="3169218" y="5801711"/>
              <a:ext cx="161159" cy="1729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群組 62"/>
            <p:cNvGrpSpPr/>
            <p:nvPr/>
          </p:nvGrpSpPr>
          <p:grpSpPr>
            <a:xfrm>
              <a:off x="2334875" y="4371066"/>
              <a:ext cx="995502" cy="1867041"/>
              <a:chOff x="2334875" y="4371066"/>
              <a:chExt cx="995502" cy="1867041"/>
            </a:xfrm>
          </p:grpSpPr>
          <p:grpSp>
            <p:nvGrpSpPr>
              <p:cNvPr id="62" name="群組 61"/>
              <p:cNvGrpSpPr/>
              <p:nvPr/>
            </p:nvGrpSpPr>
            <p:grpSpPr>
              <a:xfrm>
                <a:off x="2390646" y="4371066"/>
                <a:ext cx="939731" cy="1867041"/>
                <a:chOff x="2390646" y="4371066"/>
                <a:chExt cx="939731" cy="1867041"/>
              </a:xfrm>
            </p:grpSpPr>
            <p:sp>
              <p:nvSpPr>
                <p:cNvPr id="50" name="流程圖: 替代處理程序 49"/>
                <p:cNvSpPr/>
                <p:nvPr/>
              </p:nvSpPr>
              <p:spPr>
                <a:xfrm>
                  <a:off x="2390646" y="4371066"/>
                  <a:ext cx="745067" cy="526947"/>
                </a:xfrm>
                <a:prstGeom prst="flowChartAlternateProcess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49" name="直線接點 48"/>
                <p:cNvCxnSpPr/>
                <p:nvPr/>
              </p:nvCxnSpPr>
              <p:spPr>
                <a:xfrm flipH="1" flipV="1">
                  <a:off x="3135713" y="4770268"/>
                  <a:ext cx="194664" cy="160024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群組 52"/>
                <p:cNvGrpSpPr/>
                <p:nvPr/>
              </p:nvGrpSpPr>
              <p:grpSpPr>
                <a:xfrm>
                  <a:off x="2422459" y="4465262"/>
                  <a:ext cx="745067" cy="1772845"/>
                  <a:chOff x="4094800" y="1014338"/>
                  <a:chExt cx="745067" cy="1772845"/>
                </a:xfrm>
              </p:grpSpPr>
              <p:sp>
                <p:nvSpPr>
                  <p:cNvPr id="55" name="流程圖: 替代處理程序 54"/>
                  <p:cNvSpPr/>
                  <p:nvPr/>
                </p:nvSpPr>
                <p:spPr>
                  <a:xfrm>
                    <a:off x="4094800" y="2260236"/>
                    <a:ext cx="745067" cy="526947"/>
                  </a:xfrm>
                  <a:prstGeom prst="flowChartAlternateProcess">
                    <a:avLst/>
                  </a:prstGeom>
                  <a:noFill/>
                  <a:ln w="3810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文字方塊 55"/>
                  <p:cNvSpPr txBox="1"/>
                  <p:nvPr/>
                </p:nvSpPr>
                <p:spPr>
                  <a:xfrm>
                    <a:off x="4117824" y="1014338"/>
                    <a:ext cx="658834" cy="338554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TW" altLang="en-US" sz="1600" dirty="0" smtClean="0">
                        <a:solidFill>
                          <a:srgbClr val="0070C0"/>
                        </a:solidFill>
                      </a:rPr>
                      <a:t>親友</a:t>
                    </a:r>
                    <a:endParaRPr lang="zh-TW" altLang="en-US" sz="1600" dirty="0">
                      <a:solidFill>
                        <a:srgbClr val="0070C0"/>
                      </a:solidFill>
                    </a:endParaRPr>
                  </a:p>
                </p:txBody>
              </p:sp>
            </p:grpSp>
          </p:grpSp>
          <p:sp>
            <p:nvSpPr>
              <p:cNvPr id="59" name="文字方塊 58"/>
              <p:cNvSpPr txBox="1"/>
              <p:nvPr/>
            </p:nvSpPr>
            <p:spPr>
              <a:xfrm>
                <a:off x="2334875" y="5801711"/>
                <a:ext cx="880051" cy="338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 smtClean="0">
                    <a:solidFill>
                      <a:srgbClr val="0070C0"/>
                    </a:solidFill>
                  </a:rPr>
                  <a:t>愛店</a:t>
                </a:r>
                <a:endParaRPr lang="zh-TW" altLang="en-US" sz="1600" dirty="0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64" name="群組 63"/>
          <p:cNvGrpSpPr/>
          <p:nvPr/>
        </p:nvGrpSpPr>
        <p:grpSpPr>
          <a:xfrm>
            <a:off x="3230179" y="4341774"/>
            <a:ext cx="2016000" cy="2015067"/>
            <a:chOff x="3230179" y="4341774"/>
            <a:chExt cx="2016000" cy="2015067"/>
          </a:xfrm>
        </p:grpSpPr>
        <p:sp>
          <p:nvSpPr>
            <p:cNvPr id="18" name="橢圓 17"/>
            <p:cNvSpPr/>
            <p:nvPr/>
          </p:nvSpPr>
          <p:spPr>
            <a:xfrm>
              <a:off x="3230179" y="4341774"/>
              <a:ext cx="2016000" cy="2015067"/>
            </a:xfrm>
            <a:prstGeom prst="ellipse">
              <a:avLst/>
            </a:prstGeom>
            <a:solidFill>
              <a:srgbClr val="CCE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3452366" y="5026140"/>
              <a:ext cx="1571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 smtClean="0">
                  <a:solidFill>
                    <a:srgbClr val="0070C0"/>
                  </a:solidFill>
                </a:rPr>
                <a:t>工作</a:t>
              </a:r>
              <a:r>
                <a:rPr lang="zh-TW" altLang="en-US" sz="3600" dirty="0">
                  <a:solidFill>
                    <a:srgbClr val="0070C0"/>
                  </a:solidFill>
                </a:rPr>
                <a:t>室</a:t>
              </a:r>
              <a:endParaRPr lang="en-US" altLang="zh-TW" sz="3600" dirty="0" smtClean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1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06A25399-550B-ADB5-0692-7967F874614C}"/>
              </a:ext>
            </a:extLst>
          </p:cNvPr>
          <p:cNvSpPr txBox="1"/>
          <p:nvPr/>
        </p:nvSpPr>
        <p:spPr>
          <a:xfrm>
            <a:off x="4189068" y="538707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草圖</a:t>
            </a:r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網站排版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="" xmlns:a16="http://schemas.microsoft.com/office/drawing/2014/main" id="{4C120DD6-83A5-80A2-5CCE-ADA8CE278ACE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4A3F4913-8B6C-E1D7-AC0F-12334666AD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0" y="1692872"/>
            <a:ext cx="2336405" cy="401578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="" xmlns:a16="http://schemas.microsoft.com/office/drawing/2014/main" id="{5705064F-F88C-8E59-16E9-06D7B4025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7263" y="1692871"/>
            <a:ext cx="2336404" cy="401578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="" xmlns:a16="http://schemas.microsoft.com/office/drawing/2014/main" id="{88AE136F-4CDC-6124-AB18-1A032294C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2895" y="1692870"/>
            <a:ext cx="2336404" cy="401578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54E058E0-60FE-0FD7-B09A-B588EC2F0B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8527" y="1692869"/>
            <a:ext cx="2336404" cy="40157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F04A1D85-6AA6-11BD-42C2-B9A242C26A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880" y="1692868"/>
            <a:ext cx="2336404" cy="401578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9C8F9279-E810-86EF-5DCE-0A88D79E0C8E}"/>
              </a:ext>
            </a:extLst>
          </p:cNvPr>
          <p:cNvSpPr txBox="1"/>
          <p:nvPr/>
        </p:nvSpPr>
        <p:spPr>
          <a:xfrm>
            <a:off x="1143818" y="58446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主頁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="" xmlns:a16="http://schemas.microsoft.com/office/drawing/2014/main" id="{8F50B1DF-C887-1BA7-B50A-3C423D6E37AB}"/>
              </a:ext>
            </a:extLst>
          </p:cNvPr>
          <p:cNvSpPr txBox="1"/>
          <p:nvPr/>
        </p:nvSpPr>
        <p:spPr>
          <a:xfrm>
            <a:off x="3211931" y="58446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關於我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C40BC29D-5EBD-7316-EE37-3885281DE134}"/>
              </a:ext>
            </a:extLst>
          </p:cNvPr>
          <p:cNvSpPr txBox="1"/>
          <p:nvPr/>
        </p:nvSpPr>
        <p:spPr>
          <a:xfrm>
            <a:off x="5515803" y="58499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菜單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24668B44-C884-AA1A-9786-BBBB1C965588}"/>
              </a:ext>
            </a:extLst>
          </p:cNvPr>
          <p:cNvSpPr txBox="1"/>
          <p:nvPr/>
        </p:nvSpPr>
        <p:spPr>
          <a:xfrm>
            <a:off x="7434954" y="58446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訂購方法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65975FF9-13A0-C2A9-A455-B9D7FE6114D9}"/>
              </a:ext>
            </a:extLst>
          </p:cNvPr>
          <p:cNvSpPr txBox="1"/>
          <p:nvPr/>
        </p:nvSpPr>
        <p:spPr>
          <a:xfrm>
            <a:off x="9631307" y="584462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注意事項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890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4189068" y="538707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草圖</a:t>
            </a:r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程式功能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AB23D466-2C37-413E-3598-DE905C8D9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43" y="1615129"/>
            <a:ext cx="3599985" cy="4140209"/>
          </a:xfrm>
          <a:prstGeom prst="rect">
            <a:avLst/>
          </a:prstGeom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46939801-1065-6D41-C677-474FD1AC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1135" y="1615130"/>
            <a:ext cx="3541734" cy="4140212"/>
          </a:xfrm>
          <a:prstGeom prst="rect">
            <a:avLst/>
          </a:prstGeom>
          <a:ln>
            <a:noFill/>
          </a:ln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94B8A0C1-799B-3860-E56E-F1237C3FD21E}"/>
              </a:ext>
            </a:extLst>
          </p:cNvPr>
          <p:cNvSpPr txBox="1"/>
          <p:nvPr/>
        </p:nvSpPr>
        <p:spPr>
          <a:xfrm>
            <a:off x="3158468" y="583026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意見表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BAA2426B-6AFB-E4C3-B3EF-F8817B5BE8F5}"/>
              </a:ext>
            </a:extLst>
          </p:cNvPr>
          <p:cNvSpPr txBox="1"/>
          <p:nvPr/>
        </p:nvSpPr>
        <p:spPr>
          <a:xfrm>
            <a:off x="7369801" y="582403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【</a:t>
            </a:r>
            <a:r>
              <a:rPr lang="zh-TW" altLang="en-US" sz="2000" dirty="0"/>
              <a:t>購物車</a:t>
            </a:r>
            <a:r>
              <a:rPr lang="en-US" altLang="zh-TW" sz="2000" dirty="0"/>
              <a:t>】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50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4189068" y="538707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預計進度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="" xmlns:a16="http://schemas.microsoft.com/office/drawing/2014/main" id="{C6AABC1A-0813-6468-4341-A7C89F68A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75414"/>
              </p:ext>
            </p:extLst>
          </p:nvPr>
        </p:nvGraphicFramePr>
        <p:xfrm>
          <a:off x="2083376" y="1468688"/>
          <a:ext cx="8025248" cy="4850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156">
                  <a:extLst>
                    <a:ext uri="{9D8B030D-6E8A-4147-A177-3AD203B41FA5}">
                      <a16:colId xmlns="" xmlns:a16="http://schemas.microsoft.com/office/drawing/2014/main" val="763112212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3752572458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1330002637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068838919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990913380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633479575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1154924227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46090023"/>
                    </a:ext>
                  </a:extLst>
                </a:gridCol>
              </a:tblGrid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4/29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5/5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5/6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5/7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1945079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5/8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5/9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5/10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5/12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5/14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5/15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32464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5/16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5/17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5/18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5/19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5/20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5/21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5/22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5/23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7679389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5/24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5/25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5/26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5/27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5/28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5/29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5/30</a:t>
                      </a:r>
                      <a:endParaRPr lang="zh-TW" altLang="en-US" dirty="0"/>
                    </a:p>
                  </a:txBody>
                  <a:tcP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5/31</a:t>
                      </a:r>
                      <a:endParaRPr lang="zh-TW" altLang="en-US" dirty="0"/>
                    </a:p>
                  </a:txBody>
                  <a:tcPr>
                    <a:solidFill>
                      <a:srgbClr val="CCCC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38809848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6/1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6/2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6/3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6/5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6/6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6/7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1241662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0B4E6606-91E7-CD29-9F00-5F4EDE7BA4B2}"/>
              </a:ext>
            </a:extLst>
          </p:cNvPr>
          <p:cNvSpPr txBox="1"/>
          <p:nvPr/>
        </p:nvSpPr>
        <p:spPr>
          <a:xfrm>
            <a:off x="2677964" y="1895211"/>
            <a:ext cx="168668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構思大綱：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7F2C1C28-AA7B-F636-953F-22A3346604D8}"/>
              </a:ext>
            </a:extLst>
          </p:cNvPr>
          <p:cNvSpPr txBox="1"/>
          <p:nvPr/>
        </p:nvSpPr>
        <p:spPr>
          <a:xfrm>
            <a:off x="5549953" y="1868797"/>
            <a:ext cx="4033077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主頁：</a:t>
            </a:r>
            <a:r>
              <a:rPr lang="en-US" altLang="zh-TW" dirty="0"/>
              <a:t>5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1A5A2F69-5DC3-77B2-E442-9EE166154B62}"/>
              </a:ext>
            </a:extLst>
          </p:cNvPr>
          <p:cNvSpPr txBox="1"/>
          <p:nvPr/>
        </p:nvSpPr>
        <p:spPr>
          <a:xfrm>
            <a:off x="2793380" y="2867129"/>
            <a:ext cx="1455848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關於我：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FE16CF08-D320-9679-C78D-B61613C5E085}"/>
              </a:ext>
            </a:extLst>
          </p:cNvPr>
          <p:cNvSpPr txBox="1"/>
          <p:nvPr/>
        </p:nvSpPr>
        <p:spPr>
          <a:xfrm>
            <a:off x="5953910" y="2867129"/>
            <a:ext cx="1225015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菜單：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7A06F8C6-73CA-3103-FD5E-FB38FC407472}"/>
              </a:ext>
            </a:extLst>
          </p:cNvPr>
          <p:cNvSpPr txBox="1"/>
          <p:nvPr/>
        </p:nvSpPr>
        <p:spPr>
          <a:xfrm>
            <a:off x="8769796" y="2867129"/>
            <a:ext cx="1338828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訂購方法：</a:t>
            </a:r>
            <a:endParaRPr lang="en-US" altLang="zh-TW" dirty="0"/>
          </a:p>
        </p:txBody>
      </p:sp>
      <p:sp>
        <p:nvSpPr>
          <p:cNvPr id="28" name="文字方塊 27">
            <a:extLst>
              <a:ext uri="{FF2B5EF4-FFF2-40B4-BE49-F238E27FC236}">
                <a16:creationId xmlns="" xmlns:a16="http://schemas.microsoft.com/office/drawing/2014/main" id="{4B9C69DD-4991-DC08-28DD-7E114078B1D1}"/>
              </a:ext>
            </a:extLst>
          </p:cNvPr>
          <p:cNvSpPr txBox="1"/>
          <p:nvPr/>
        </p:nvSpPr>
        <p:spPr>
          <a:xfrm>
            <a:off x="2083376" y="3826755"/>
            <a:ext cx="532518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44BECE49-B9E9-959C-A304-273CEC4ACEE5}"/>
              </a:ext>
            </a:extLst>
          </p:cNvPr>
          <p:cNvSpPr txBox="1"/>
          <p:nvPr/>
        </p:nvSpPr>
        <p:spPr>
          <a:xfrm>
            <a:off x="3533189" y="3821236"/>
            <a:ext cx="2016763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注意事項：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30" name="文字方塊 29">
            <a:extLst>
              <a:ext uri="{FF2B5EF4-FFF2-40B4-BE49-F238E27FC236}">
                <a16:creationId xmlns="" xmlns:a16="http://schemas.microsoft.com/office/drawing/2014/main" id="{F706A302-795B-7394-6947-6B9B26AE8C56}"/>
              </a:ext>
            </a:extLst>
          </p:cNvPr>
          <p:cNvSpPr txBox="1"/>
          <p:nvPr/>
        </p:nvSpPr>
        <p:spPr>
          <a:xfrm>
            <a:off x="6566417" y="3821236"/>
            <a:ext cx="2016763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購物車：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CE3DC6AF-EA1A-553D-9C6A-F05BB01A1664}"/>
              </a:ext>
            </a:extLst>
          </p:cNvPr>
          <p:cNvSpPr txBox="1"/>
          <p:nvPr/>
        </p:nvSpPr>
        <p:spPr>
          <a:xfrm>
            <a:off x="9340984" y="3816404"/>
            <a:ext cx="761831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意見</a:t>
            </a:r>
            <a:endParaRPr lang="en-US" altLang="zh-TW" dirty="0"/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9298BE1E-5A96-AE29-79CE-4A474D121E4D}"/>
              </a:ext>
            </a:extLst>
          </p:cNvPr>
          <p:cNvSpPr txBox="1"/>
          <p:nvPr/>
        </p:nvSpPr>
        <p:spPr>
          <a:xfrm>
            <a:off x="2083376" y="4780862"/>
            <a:ext cx="761831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表</a:t>
            </a:r>
            <a:r>
              <a:rPr lang="en-US" altLang="zh-TW" dirty="0" smtClean="0"/>
              <a:t>2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ABDC1826-A3C3-4ECE-16C1-492C69A07472}"/>
              </a:ext>
            </a:extLst>
          </p:cNvPr>
          <p:cNvSpPr txBox="1"/>
          <p:nvPr/>
        </p:nvSpPr>
        <p:spPr>
          <a:xfrm>
            <a:off x="3541721" y="4774983"/>
            <a:ext cx="4033077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版面優化：</a:t>
            </a:r>
            <a:r>
              <a:rPr lang="en-US" altLang="zh-TW" dirty="0"/>
              <a:t>5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34" name="文字方塊 33">
            <a:extLst>
              <a:ext uri="{FF2B5EF4-FFF2-40B4-BE49-F238E27FC236}">
                <a16:creationId xmlns="" xmlns:a16="http://schemas.microsoft.com/office/drawing/2014/main" id="{E2F48D16-047D-F958-129C-0C20C950437A}"/>
              </a:ext>
            </a:extLst>
          </p:cNvPr>
          <p:cNvSpPr txBox="1"/>
          <p:nvPr/>
        </p:nvSpPr>
        <p:spPr>
          <a:xfrm>
            <a:off x="8407816" y="4819568"/>
            <a:ext cx="148356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專題</a:t>
            </a:r>
            <a:r>
              <a:rPr lang="en-US" altLang="zh-TW" dirty="0"/>
              <a:t>ppt</a:t>
            </a:r>
            <a:r>
              <a:rPr lang="zh-TW" altLang="en-US" dirty="0"/>
              <a:t>製作</a:t>
            </a:r>
            <a:endParaRPr lang="en-US" altLang="zh-TW" dirty="0"/>
          </a:p>
        </p:txBody>
      </p:sp>
      <p:sp>
        <p:nvSpPr>
          <p:cNvPr id="35" name="文字方塊 34">
            <a:extLst>
              <a:ext uri="{FF2B5EF4-FFF2-40B4-BE49-F238E27FC236}">
                <a16:creationId xmlns="" xmlns:a16="http://schemas.microsoft.com/office/drawing/2014/main" id="{98605025-5C55-3496-F1DE-CB1FAE0E8496}"/>
              </a:ext>
            </a:extLst>
          </p:cNvPr>
          <p:cNvSpPr txBox="1"/>
          <p:nvPr/>
        </p:nvSpPr>
        <p:spPr>
          <a:xfrm>
            <a:off x="2423948" y="5773315"/>
            <a:ext cx="515085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最後檢查排版與功能</a:t>
            </a:r>
            <a:endParaRPr lang="en-US" altLang="zh-TW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4189068" y="538707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時程</a:t>
            </a:r>
            <a:r>
              <a:rPr lang="en-US" altLang="zh-TW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zh-TW" altLang="en-US" sz="4400" dirty="0" smtClean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進度</a:t>
            </a:r>
            <a:endParaRPr lang="zh-TW" altLang="en-US" sz="4400" dirty="0">
              <a:ln>
                <a:solidFill>
                  <a:srgbClr val="E577C0"/>
                </a:solidFill>
              </a:ln>
              <a:solidFill>
                <a:srgbClr val="77349C"/>
              </a:solidFill>
              <a:effectLst>
                <a:glow rad="63500">
                  <a:schemeClr val="accent5">
                    <a:lumMod val="20000"/>
                    <a:lumOff val="80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5">
            <a:extLst>
              <a:ext uri="{FF2B5EF4-FFF2-40B4-BE49-F238E27FC236}">
                <a16:creationId xmlns="" xmlns:a16="http://schemas.microsoft.com/office/drawing/2014/main" id="{C6AABC1A-0813-6468-4341-A7C89F68A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095724"/>
              </p:ext>
            </p:extLst>
          </p:nvPr>
        </p:nvGraphicFramePr>
        <p:xfrm>
          <a:off x="2083376" y="1468688"/>
          <a:ext cx="8025248" cy="48506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156">
                  <a:extLst>
                    <a:ext uri="{9D8B030D-6E8A-4147-A177-3AD203B41FA5}">
                      <a16:colId xmlns="" xmlns:a16="http://schemas.microsoft.com/office/drawing/2014/main" val="763112212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3752572458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1330002637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068838919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990913380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633479575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1154924227"/>
                    </a:ext>
                  </a:extLst>
                </a:gridCol>
                <a:gridCol w="1003156">
                  <a:extLst>
                    <a:ext uri="{9D8B030D-6E8A-4147-A177-3AD203B41FA5}">
                      <a16:colId xmlns="" xmlns:a16="http://schemas.microsoft.com/office/drawing/2014/main" val="246090023"/>
                    </a:ext>
                  </a:extLst>
                </a:gridCol>
              </a:tblGrid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4/29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5/5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5/6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5/7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1945079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5/8</a:t>
                      </a:r>
                      <a:endParaRPr lang="zh-TW" altLang="en-US" dirty="0"/>
                    </a:p>
                  </a:txBody>
                  <a:tcP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5/9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5/10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5/11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5/12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5/13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5/14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5/15</a:t>
                      </a:r>
                      <a:endParaRPr lang="zh-TW" altLang="en-US" dirty="0"/>
                    </a:p>
                  </a:txBody>
                  <a:tcPr>
                    <a:solidFill>
                      <a:srgbClr val="C198E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32464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5/16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5/17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5/18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5/19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5/20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5/21</a:t>
                      </a:r>
                      <a:endParaRPr lang="zh-TW" altLang="en-US" dirty="0"/>
                    </a:p>
                  </a:txBody>
                  <a:tcPr>
                    <a:solidFill>
                      <a:srgbClr val="E577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5/22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5/23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7679389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5/24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5/25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5/26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5/27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5/28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5/29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5/30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5/31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38809848"/>
                  </a:ext>
                </a:extLst>
              </a:tr>
              <a:tr h="970121">
                <a:tc>
                  <a:txBody>
                    <a:bodyPr/>
                    <a:lstStyle/>
                    <a:p>
                      <a:r>
                        <a:rPr lang="en-US" altLang="zh-TW" dirty="0"/>
                        <a:t>6/1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6/2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6/3</a:t>
                      </a:r>
                      <a:endParaRPr lang="zh-TW" altLang="en-US" dirty="0"/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6/5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6/6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6/7</a:t>
                      </a:r>
                      <a:endParaRPr lang="zh-TW" alt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6/8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1241662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0B4E6606-91E7-CD29-9F00-5F4EDE7BA4B2}"/>
              </a:ext>
            </a:extLst>
          </p:cNvPr>
          <p:cNvSpPr txBox="1"/>
          <p:nvPr/>
        </p:nvSpPr>
        <p:spPr>
          <a:xfrm>
            <a:off x="2677964" y="1895211"/>
            <a:ext cx="168668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/>
              <a:t>構思大綱：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23" name="文字方塊 22">
            <a:extLst>
              <a:ext uri="{FF2B5EF4-FFF2-40B4-BE49-F238E27FC236}">
                <a16:creationId xmlns="" xmlns:a16="http://schemas.microsoft.com/office/drawing/2014/main" id="{7F2C1C28-AA7B-F636-953F-22A3346604D8}"/>
              </a:ext>
            </a:extLst>
          </p:cNvPr>
          <p:cNvSpPr txBox="1"/>
          <p:nvPr/>
        </p:nvSpPr>
        <p:spPr>
          <a:xfrm>
            <a:off x="5549953" y="1868797"/>
            <a:ext cx="4552862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主頁</a:t>
            </a:r>
            <a:r>
              <a:rPr lang="zh-TW" altLang="en-US" dirty="0" smtClean="0"/>
              <a:t>：</a:t>
            </a:r>
            <a:r>
              <a:rPr lang="en-US" altLang="zh-TW" dirty="0"/>
              <a:t>6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  <p:sp>
        <p:nvSpPr>
          <p:cNvPr id="25" name="文字方塊 24">
            <a:extLst>
              <a:ext uri="{FF2B5EF4-FFF2-40B4-BE49-F238E27FC236}">
                <a16:creationId xmlns="" xmlns:a16="http://schemas.microsoft.com/office/drawing/2014/main" id="{1A5A2F69-5DC3-77B2-E442-9EE166154B62}"/>
              </a:ext>
            </a:extLst>
          </p:cNvPr>
          <p:cNvSpPr txBox="1"/>
          <p:nvPr/>
        </p:nvSpPr>
        <p:spPr>
          <a:xfrm>
            <a:off x="2041449" y="2845676"/>
            <a:ext cx="184731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altLang="zh-TW" dirty="0"/>
          </a:p>
        </p:txBody>
      </p:sp>
      <p:sp>
        <p:nvSpPr>
          <p:cNvPr id="26" name="文字方塊 25">
            <a:extLst>
              <a:ext uri="{FF2B5EF4-FFF2-40B4-BE49-F238E27FC236}">
                <a16:creationId xmlns="" xmlns:a16="http://schemas.microsoft.com/office/drawing/2014/main" id="{FE16CF08-D320-9679-C78D-B61613C5E085}"/>
              </a:ext>
            </a:extLst>
          </p:cNvPr>
          <p:cNvSpPr txBox="1"/>
          <p:nvPr/>
        </p:nvSpPr>
        <p:spPr>
          <a:xfrm>
            <a:off x="3541721" y="2834105"/>
            <a:ext cx="6101812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購物車：</a:t>
            </a:r>
            <a:r>
              <a:rPr lang="en-US" altLang="zh-TW" dirty="0"/>
              <a:t>7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="" xmlns:a16="http://schemas.microsoft.com/office/drawing/2014/main" id="{7A06F8C6-73CA-3103-FD5E-FB38FC407472}"/>
              </a:ext>
            </a:extLst>
          </p:cNvPr>
          <p:cNvSpPr txBox="1"/>
          <p:nvPr/>
        </p:nvSpPr>
        <p:spPr>
          <a:xfrm>
            <a:off x="4550910" y="4752536"/>
            <a:ext cx="2137756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訂購方法</a:t>
            </a:r>
            <a:r>
              <a:rPr lang="zh-TW" altLang="en-US" dirty="0" smtClean="0"/>
              <a:t>：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  <p:sp>
        <p:nvSpPr>
          <p:cNvPr id="29" name="文字方塊 28">
            <a:extLst>
              <a:ext uri="{FF2B5EF4-FFF2-40B4-BE49-F238E27FC236}">
                <a16:creationId xmlns="" xmlns:a16="http://schemas.microsoft.com/office/drawing/2014/main" id="{44BECE49-B9E9-959C-A304-273CEC4ACEE5}"/>
              </a:ext>
            </a:extLst>
          </p:cNvPr>
          <p:cNvSpPr txBox="1"/>
          <p:nvPr/>
        </p:nvSpPr>
        <p:spPr>
          <a:xfrm>
            <a:off x="8668748" y="3772999"/>
            <a:ext cx="1434068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注意事項</a:t>
            </a:r>
            <a:r>
              <a:rPr lang="zh-TW" altLang="en-US" dirty="0" smtClean="0"/>
              <a:t>：</a:t>
            </a:r>
            <a:endParaRPr lang="en-US" altLang="zh-TW" dirty="0"/>
          </a:p>
        </p:txBody>
      </p:sp>
      <p:sp>
        <p:nvSpPr>
          <p:cNvPr id="31" name="文字方塊 30">
            <a:extLst>
              <a:ext uri="{FF2B5EF4-FFF2-40B4-BE49-F238E27FC236}">
                <a16:creationId xmlns="" xmlns:a16="http://schemas.microsoft.com/office/drawing/2014/main" id="{CE3DC6AF-EA1A-553D-9C6A-F05BB01A1664}"/>
              </a:ext>
            </a:extLst>
          </p:cNvPr>
          <p:cNvSpPr txBox="1"/>
          <p:nvPr/>
        </p:nvSpPr>
        <p:spPr>
          <a:xfrm>
            <a:off x="2414174" y="3772999"/>
            <a:ext cx="221426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意見表：</a:t>
            </a:r>
            <a:r>
              <a:rPr lang="en-US" altLang="zh-TW" dirty="0" smtClean="0"/>
              <a:t>3</a:t>
            </a:r>
            <a:r>
              <a:rPr lang="zh-TW" altLang="en-US" dirty="0" smtClean="0"/>
              <a:t>天</a:t>
            </a:r>
            <a:endParaRPr lang="en-US" altLang="zh-TW" dirty="0" smtClean="0"/>
          </a:p>
        </p:txBody>
      </p:sp>
      <p:sp>
        <p:nvSpPr>
          <p:cNvPr id="32" name="文字方塊 31">
            <a:extLst>
              <a:ext uri="{FF2B5EF4-FFF2-40B4-BE49-F238E27FC236}">
                <a16:creationId xmlns="" xmlns:a16="http://schemas.microsoft.com/office/drawing/2014/main" id="{9298BE1E-5A96-AE29-79CE-4A474D121E4D}"/>
              </a:ext>
            </a:extLst>
          </p:cNvPr>
          <p:cNvSpPr txBox="1"/>
          <p:nvPr/>
        </p:nvSpPr>
        <p:spPr>
          <a:xfrm>
            <a:off x="2049916" y="4752536"/>
            <a:ext cx="1616151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  <p:sp>
        <p:nvSpPr>
          <p:cNvPr id="33" name="文字方塊 32">
            <a:extLst>
              <a:ext uri="{FF2B5EF4-FFF2-40B4-BE49-F238E27FC236}">
                <a16:creationId xmlns="" xmlns:a16="http://schemas.microsoft.com/office/drawing/2014/main" id="{ABDC1826-A3C3-4ECE-16C1-492C69A07472}"/>
              </a:ext>
            </a:extLst>
          </p:cNvPr>
          <p:cNvSpPr txBox="1"/>
          <p:nvPr/>
        </p:nvSpPr>
        <p:spPr>
          <a:xfrm>
            <a:off x="9291594" y="4752536"/>
            <a:ext cx="811222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版面</a:t>
            </a:r>
            <a:endParaRPr lang="en-US" altLang="zh-TW" dirty="0"/>
          </a:p>
        </p:txBody>
      </p:sp>
      <p:sp>
        <p:nvSpPr>
          <p:cNvPr id="34" name="文字方塊 33">
            <a:extLst>
              <a:ext uri="{FF2B5EF4-FFF2-40B4-BE49-F238E27FC236}">
                <a16:creationId xmlns="" xmlns:a16="http://schemas.microsoft.com/office/drawing/2014/main" id="{E2F48D16-047D-F958-129C-0C20C950437A}"/>
              </a:ext>
            </a:extLst>
          </p:cNvPr>
          <p:cNvSpPr txBox="1"/>
          <p:nvPr/>
        </p:nvSpPr>
        <p:spPr>
          <a:xfrm>
            <a:off x="5210307" y="5679858"/>
            <a:ext cx="1771385" cy="30777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/>
              <a:t>專題</a:t>
            </a:r>
            <a:r>
              <a:rPr lang="en-US" altLang="zh-TW" sz="1400" dirty="0" err="1" smtClean="0"/>
              <a:t>ppt</a:t>
            </a:r>
            <a:r>
              <a:rPr lang="zh-TW" altLang="en-US" sz="1400" dirty="0" smtClean="0"/>
              <a:t>製作：</a:t>
            </a:r>
            <a:r>
              <a:rPr lang="en-US" altLang="zh-TW" sz="1400" dirty="0" smtClean="0"/>
              <a:t>2</a:t>
            </a:r>
            <a:r>
              <a:rPr lang="zh-TW" altLang="en-US" sz="1400" dirty="0"/>
              <a:t>天</a:t>
            </a:r>
            <a:endParaRPr lang="en-US" altLang="zh-TW" sz="1400" dirty="0"/>
          </a:p>
        </p:txBody>
      </p:sp>
      <p:cxnSp>
        <p:nvCxnSpPr>
          <p:cNvPr id="36" name="直線接點 35">
            <a:extLst>
              <a:ext uri="{FF2B5EF4-FFF2-40B4-BE49-F238E27FC236}">
                <a16:creationId xmlns="" xmlns:a16="http://schemas.microsoft.com/office/drawing/2014/main" id="{859551A7-F26B-291B-0A13-70B883113757}"/>
              </a:ext>
            </a:extLst>
          </p:cNvPr>
          <p:cNvCxnSpPr>
            <a:cxnSpLocks/>
          </p:cNvCxnSpPr>
          <p:nvPr/>
        </p:nvCxnSpPr>
        <p:spPr>
          <a:xfrm>
            <a:off x="785308" y="1308148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="" xmlns:a16="http://schemas.microsoft.com/office/drawing/2014/main" id="{1A5A2F69-5DC3-77B2-E442-9EE166154B62}"/>
              </a:ext>
            </a:extLst>
          </p:cNvPr>
          <p:cNvSpPr txBox="1"/>
          <p:nvPr/>
        </p:nvSpPr>
        <p:spPr>
          <a:xfrm>
            <a:off x="5697446" y="3772999"/>
            <a:ext cx="1770154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關於我：</a:t>
            </a:r>
            <a:r>
              <a:rPr lang="en-US" altLang="zh-TW" dirty="0"/>
              <a:t>3</a:t>
            </a:r>
            <a:r>
              <a:rPr lang="zh-TW" altLang="en-US" dirty="0"/>
              <a:t>天</a:t>
            </a:r>
            <a:endParaRPr lang="en-US" altLang="zh-TW" dirty="0"/>
          </a:p>
        </p:txBody>
      </p:sp>
      <p:sp>
        <p:nvSpPr>
          <p:cNvPr id="19" name="文字方塊 18">
            <a:extLst>
              <a:ext uri="{FF2B5EF4-FFF2-40B4-BE49-F238E27FC236}">
                <a16:creationId xmlns="" xmlns:a16="http://schemas.microsoft.com/office/drawing/2014/main" id="{FE16CF08-D320-9679-C78D-B61613C5E085}"/>
              </a:ext>
            </a:extLst>
          </p:cNvPr>
          <p:cNvSpPr txBox="1"/>
          <p:nvPr/>
        </p:nvSpPr>
        <p:spPr>
          <a:xfrm>
            <a:off x="7675933" y="4754204"/>
            <a:ext cx="1225015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菜單</a:t>
            </a:r>
            <a:r>
              <a:rPr lang="zh-TW" altLang="en-US" dirty="0" smtClean="0"/>
              <a:t>：</a:t>
            </a:r>
            <a:r>
              <a:rPr lang="en-US" altLang="zh-TW" dirty="0"/>
              <a:t>2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ABDC1826-A3C3-4ECE-16C1-492C69A07472}"/>
              </a:ext>
            </a:extLst>
          </p:cNvPr>
          <p:cNvSpPr txBox="1"/>
          <p:nvPr/>
        </p:nvSpPr>
        <p:spPr>
          <a:xfrm>
            <a:off x="2099096" y="5679858"/>
            <a:ext cx="2451814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優化與檢查：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天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4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1742020" y="572214"/>
            <a:ext cx="8707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JS-fixed navbar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（修正式導覽列）</a:t>
            </a:r>
            <a:endParaRPr lang="en-US" altLang="zh-TW" sz="4400" dirty="0">
              <a:ln>
                <a:solidFill>
                  <a:srgbClr val="E577C0"/>
                </a:solidFill>
              </a:ln>
              <a:solidFill>
                <a:srgbClr val="77349C"/>
              </a:solidFill>
              <a:effectLst>
                <a:glow rad="63500">
                  <a:schemeClr val="accent5">
                    <a:lumMod val="20000"/>
                    <a:lumOff val="80000"/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0604_205859">
            <a:hlinkClick r:id="" action="ppaction://media"/>
            <a:extLst>
              <a:ext uri="{FF2B5EF4-FFF2-40B4-BE49-F238E27FC236}">
                <a16:creationId xmlns="" xmlns:a16="http://schemas.microsoft.com/office/drawing/2014/main" id="{9E8ADCB0-147A-A23D-A145-BAAF1859D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249" y="1602137"/>
            <a:ext cx="7195502" cy="45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9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2297525" y="572214"/>
            <a:ext cx="7596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Bootstrap-Carousel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（輪播）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20604_205912">
            <a:hlinkClick r:id="" action="ppaction://media"/>
            <a:extLst>
              <a:ext uri="{FF2B5EF4-FFF2-40B4-BE49-F238E27FC236}">
                <a16:creationId xmlns="" xmlns:a16="http://schemas.microsoft.com/office/drawing/2014/main" id="{1AB50595-F252-5608-0056-9AB8848718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9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7A70364F-391C-6973-BA16-8D1572E5C591}"/>
              </a:ext>
            </a:extLst>
          </p:cNvPr>
          <p:cNvSpPr txBox="1"/>
          <p:nvPr/>
        </p:nvSpPr>
        <p:spPr>
          <a:xfrm>
            <a:off x="3570309" y="572214"/>
            <a:ext cx="5051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JQ-</a:t>
            </a:r>
            <a:r>
              <a:rPr lang="zh-TW" altLang="en-US" sz="4400" dirty="0">
                <a:ln>
                  <a:solidFill>
                    <a:srgbClr val="E577C0"/>
                  </a:solidFill>
                </a:ln>
                <a:solidFill>
                  <a:srgbClr val="77349C"/>
                </a:solidFill>
                <a:effectLst>
                  <a:glow rad="63500">
                    <a:schemeClr val="accent5">
                      <a:lumMod val="20000"/>
                      <a:lumOff val="80000"/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點擊加入購物車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5F954D4A-7227-AD98-3B52-3D206952ACED}"/>
              </a:ext>
            </a:extLst>
          </p:cNvPr>
          <p:cNvCxnSpPr>
            <a:cxnSpLocks/>
          </p:cNvCxnSpPr>
          <p:nvPr/>
        </p:nvCxnSpPr>
        <p:spPr>
          <a:xfrm>
            <a:off x="785308" y="1353735"/>
            <a:ext cx="10822193" cy="0"/>
          </a:xfrm>
          <a:prstGeom prst="line">
            <a:avLst/>
          </a:prstGeom>
          <a:ln w="19050">
            <a:solidFill>
              <a:srgbClr val="773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220604_205937">
            <a:hlinkClick r:id="" action="ppaction://media"/>
            <a:extLst>
              <a:ext uri="{FF2B5EF4-FFF2-40B4-BE49-F238E27FC236}">
                <a16:creationId xmlns="" xmlns:a16="http://schemas.microsoft.com/office/drawing/2014/main" id="{E65D543D-60DF-F3EE-0457-55D61BF62E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8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503" y="1602000"/>
            <a:ext cx="7196995" cy="45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8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349</Words>
  <Application>Microsoft Office PowerPoint</Application>
  <PresentationFormat>寬螢幕</PresentationFormat>
  <Paragraphs>145</Paragraphs>
  <Slides>18</Slides>
  <Notes>0</Notes>
  <HiddenSlides>0</HiddenSlides>
  <MMClips>11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宜芬 林</dc:creator>
  <cp:lastModifiedBy>321</cp:lastModifiedBy>
  <cp:revision>38</cp:revision>
  <dcterms:created xsi:type="dcterms:W3CDTF">2022-06-04T06:56:26Z</dcterms:created>
  <dcterms:modified xsi:type="dcterms:W3CDTF">2022-06-06T14:51:51Z</dcterms:modified>
</cp:coreProperties>
</file>